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18288000" cy="10287000"/>
  <p:notesSz cx="6858000" cy="9144000"/>
  <p:embeddedFontLst>
    <p:embeddedFont>
      <p:font typeface="Montserrat Classic Bold" charset="1" panose="00000800000000000000"/>
      <p:regular r:id="rId38"/>
    </p:embeddedFont>
    <p:embeddedFont>
      <p:font typeface="Lexend Deca" charset="1" panose="000000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4.pn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25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8.pn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Relationship Id="rId8" Target="../media/image29.png" Type="http://schemas.openxmlformats.org/officeDocument/2006/relationships/image"/><Relationship Id="rId9" Target="../media/image3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Relationship Id="rId5" Target="../media/image33.pn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Relationship Id="rId8" Target="../media/image3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36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37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Relationship Id="rId8" Target="../media/image3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9.png" Type="http://schemas.openxmlformats.org/officeDocument/2006/relationships/image"/><Relationship Id="rId9" Target="../media/image4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4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33.png" Type="http://schemas.openxmlformats.org/officeDocument/2006/relationships/image"/><Relationship Id="rId9" Target="../media/image4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43.png" Type="http://schemas.openxmlformats.org/officeDocument/2006/relationships/image"/><Relationship Id="rId7" Target="../media/image5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4.png" Type="http://schemas.openxmlformats.org/officeDocument/2006/relationships/image"/><Relationship Id="rId5" Target="../media/image45.pn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8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46.png" Type="http://schemas.openxmlformats.org/officeDocument/2006/relationships/image"/><Relationship Id="rId7" Target="../media/image47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Relationship Id="rId6" Target="../media/image48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9.jpe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5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5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17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16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21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22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3.png" Type="http://schemas.openxmlformats.org/officeDocument/2006/relationships/image"/><Relationship Id="rId7" Target="../media/image5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11642">
            <a:off x="11120480" y="1055557"/>
            <a:ext cx="10443683" cy="8487866"/>
          </a:xfrm>
          <a:custGeom>
            <a:avLst/>
            <a:gdLst/>
            <a:ahLst/>
            <a:cxnLst/>
            <a:rect r="r" b="b" t="t" l="l"/>
            <a:pathLst>
              <a:path h="8487866" w="10443683">
                <a:moveTo>
                  <a:pt x="0" y="0"/>
                </a:moveTo>
                <a:lnTo>
                  <a:pt x="10443683" y="0"/>
                </a:lnTo>
                <a:lnTo>
                  <a:pt x="10443683" y="8487866"/>
                </a:lnTo>
                <a:lnTo>
                  <a:pt x="0" y="84878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8441" y="9258300"/>
            <a:ext cx="9727319" cy="3106962"/>
          </a:xfrm>
          <a:custGeom>
            <a:avLst/>
            <a:gdLst/>
            <a:ahLst/>
            <a:cxnLst/>
            <a:rect r="r" b="b" t="t" l="l"/>
            <a:pathLst>
              <a:path h="3106962" w="9727319">
                <a:moveTo>
                  <a:pt x="0" y="0"/>
                </a:moveTo>
                <a:lnTo>
                  <a:pt x="9727318" y="0"/>
                </a:lnTo>
                <a:lnTo>
                  <a:pt x="9727318" y="3106962"/>
                </a:lnTo>
                <a:lnTo>
                  <a:pt x="0" y="310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3535" y="741849"/>
            <a:ext cx="3836380" cy="1617862"/>
          </a:xfrm>
          <a:custGeom>
            <a:avLst/>
            <a:gdLst/>
            <a:ahLst/>
            <a:cxnLst/>
            <a:rect r="r" b="b" t="t" l="l"/>
            <a:pathLst>
              <a:path h="1617862" w="3836380">
                <a:moveTo>
                  <a:pt x="0" y="0"/>
                </a:moveTo>
                <a:lnTo>
                  <a:pt x="3836380" y="0"/>
                </a:lnTo>
                <a:lnTo>
                  <a:pt x="3836380" y="1617861"/>
                </a:lnTo>
                <a:lnTo>
                  <a:pt x="0" y="1617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88055" y="279125"/>
            <a:ext cx="5853192" cy="2361814"/>
          </a:xfrm>
          <a:custGeom>
            <a:avLst/>
            <a:gdLst/>
            <a:ahLst/>
            <a:cxnLst/>
            <a:rect r="r" b="b" t="t" l="l"/>
            <a:pathLst>
              <a:path h="2361814" w="5853192">
                <a:moveTo>
                  <a:pt x="0" y="0"/>
                </a:moveTo>
                <a:lnTo>
                  <a:pt x="5853192" y="0"/>
                </a:lnTo>
                <a:lnTo>
                  <a:pt x="5853192" y="2361814"/>
                </a:lnTo>
                <a:lnTo>
                  <a:pt x="0" y="23618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97901" y="3313132"/>
            <a:ext cx="9728875" cy="159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26"/>
              </a:lnSpc>
            </a:pPr>
            <a:r>
              <a:rPr lang="en-US" sz="12047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INTERNSHIP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7901" y="4799032"/>
            <a:ext cx="12896406" cy="159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26"/>
              </a:lnSpc>
            </a:pPr>
            <a:r>
              <a:rPr lang="en-US" sz="12047" b="true">
                <a:solidFill>
                  <a:srgbClr val="2BB4D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29665" y="8095311"/>
            <a:ext cx="750135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Presented by: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Fahadh Mohamed JAHEER HUSSAN - 62720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Date: 03/09/2024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7901" y="6844361"/>
            <a:ext cx="6080406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Internship Tutor in ISEP: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Xun ZHANG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Saad EL JAOUHARI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7901" y="8462703"/>
            <a:ext cx="60804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Internship Tutor in Abeeway: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Stéphane BOUDAUD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77491" y="9733861"/>
            <a:ext cx="13841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243363">
            <a:off x="-1355616" y="725899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93913" y="1506653"/>
            <a:ext cx="10194376" cy="5528963"/>
          </a:xfrm>
          <a:custGeom>
            <a:avLst/>
            <a:gdLst/>
            <a:ahLst/>
            <a:cxnLst/>
            <a:rect r="r" b="b" t="t" l="l"/>
            <a:pathLst>
              <a:path h="5528963" w="10194376">
                <a:moveTo>
                  <a:pt x="0" y="0"/>
                </a:moveTo>
                <a:lnTo>
                  <a:pt x="10194376" y="0"/>
                </a:lnTo>
                <a:lnTo>
                  <a:pt x="10194376" y="5528963"/>
                </a:lnTo>
                <a:lnTo>
                  <a:pt x="0" y="55289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232" y="157570"/>
            <a:ext cx="17700458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UNDERSTANDING THE GEOLOC MODULE PLATEFORM AND AT3 FIRMWARE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4141" y="7433983"/>
            <a:ext cx="16961550" cy="253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82"/>
              </a:lnSpc>
            </a:pPr>
            <a:r>
              <a:rPr lang="en-US" sz="2551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Firmware Testing: </a:t>
            </a:r>
            <a:r>
              <a:rPr lang="en-US" sz="255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Utilized the Geolocation Module Evaluation Kit (EVK) designed for application development with geolocation modules.</a:t>
            </a:r>
          </a:p>
          <a:p>
            <a:pPr algn="l">
              <a:lnSpc>
                <a:spcPts val="4082"/>
              </a:lnSpc>
            </a:pPr>
          </a:p>
          <a:p>
            <a:pPr algn="l">
              <a:lnSpc>
                <a:spcPts val="4082"/>
              </a:lnSpc>
            </a:pPr>
            <a:r>
              <a:rPr lang="en-US" sz="2551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Radio Systems: </a:t>
            </a:r>
            <a:r>
              <a:rPr lang="en-US" sz="2551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Accessible via SMA connectors for LoRaWAN, WiFi sniffing, BLE sniffing, and GNSS.</a:t>
            </a:r>
          </a:p>
          <a:p>
            <a:pPr algn="l">
              <a:lnSpc>
                <a:spcPts val="4082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93481" y="9733861"/>
            <a:ext cx="30643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9971" y="3628575"/>
            <a:ext cx="4730408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b="true">
                <a:solidFill>
                  <a:srgbClr val="2BB4D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GEOLOCATION MODULE EVALUATION KIT (EVK)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44593">
            <a:off x="8023448" y="-2009860"/>
            <a:ext cx="17617704" cy="17617704"/>
          </a:xfrm>
          <a:custGeom>
            <a:avLst/>
            <a:gdLst/>
            <a:ahLst/>
            <a:cxnLst/>
            <a:rect r="r" b="b" t="t" l="l"/>
            <a:pathLst>
              <a:path h="17617704" w="17617704">
                <a:moveTo>
                  <a:pt x="0" y="0"/>
                </a:moveTo>
                <a:lnTo>
                  <a:pt x="17617704" y="0"/>
                </a:lnTo>
                <a:lnTo>
                  <a:pt x="17617704" y="17617704"/>
                </a:lnTo>
                <a:lnTo>
                  <a:pt x="0" y="17617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662819">
            <a:off x="8573466" y="-2752334"/>
            <a:ext cx="12794948" cy="8828634"/>
          </a:xfrm>
          <a:custGeom>
            <a:avLst/>
            <a:gdLst/>
            <a:ahLst/>
            <a:cxnLst/>
            <a:rect r="r" b="b" t="t" l="l"/>
            <a:pathLst>
              <a:path h="8828634" w="12794948">
                <a:moveTo>
                  <a:pt x="0" y="0"/>
                </a:moveTo>
                <a:lnTo>
                  <a:pt x="12794948" y="0"/>
                </a:lnTo>
                <a:lnTo>
                  <a:pt x="12794948" y="8828634"/>
                </a:lnTo>
                <a:lnTo>
                  <a:pt x="0" y="88286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905814">
            <a:off x="-4266374" y="6074235"/>
            <a:ext cx="11300655" cy="9184351"/>
          </a:xfrm>
          <a:custGeom>
            <a:avLst/>
            <a:gdLst/>
            <a:ahLst/>
            <a:cxnLst/>
            <a:rect r="r" b="b" t="t" l="l"/>
            <a:pathLst>
              <a:path h="9184351" w="11300655">
                <a:moveTo>
                  <a:pt x="11300655" y="0"/>
                </a:moveTo>
                <a:lnTo>
                  <a:pt x="0" y="0"/>
                </a:lnTo>
                <a:lnTo>
                  <a:pt x="0" y="9184351"/>
                </a:lnTo>
                <a:lnTo>
                  <a:pt x="11300655" y="9184351"/>
                </a:lnTo>
                <a:lnTo>
                  <a:pt x="11300655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84468" y="1661983"/>
            <a:ext cx="11835508" cy="7963786"/>
          </a:xfrm>
          <a:custGeom>
            <a:avLst/>
            <a:gdLst/>
            <a:ahLst/>
            <a:cxnLst/>
            <a:rect r="r" b="b" t="t" l="l"/>
            <a:pathLst>
              <a:path h="7963786" w="11835508">
                <a:moveTo>
                  <a:pt x="0" y="0"/>
                </a:moveTo>
                <a:lnTo>
                  <a:pt x="11835508" y="0"/>
                </a:lnTo>
                <a:lnTo>
                  <a:pt x="11835508" y="7963785"/>
                </a:lnTo>
                <a:lnTo>
                  <a:pt x="0" y="79637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7432" y="424158"/>
            <a:ext cx="6400159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GEOLOC MODULE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608313" y="9733861"/>
            <a:ext cx="276770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66807">
            <a:off x="10460579" y="2341404"/>
            <a:ext cx="12112141" cy="9843868"/>
          </a:xfrm>
          <a:custGeom>
            <a:avLst/>
            <a:gdLst/>
            <a:ahLst/>
            <a:cxnLst/>
            <a:rect r="r" b="b" t="t" l="l"/>
            <a:pathLst>
              <a:path h="9843868" w="12112141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581" y="3614693"/>
            <a:ext cx="7313040" cy="5699128"/>
          </a:xfrm>
          <a:custGeom>
            <a:avLst/>
            <a:gdLst/>
            <a:ahLst/>
            <a:cxnLst/>
            <a:rect r="r" b="b" t="t" l="l"/>
            <a:pathLst>
              <a:path h="5699128" w="7313040">
                <a:moveTo>
                  <a:pt x="0" y="0"/>
                </a:moveTo>
                <a:lnTo>
                  <a:pt x="7313041" y="0"/>
                </a:lnTo>
                <a:lnTo>
                  <a:pt x="7313041" y="5699128"/>
                </a:lnTo>
                <a:lnTo>
                  <a:pt x="0" y="56991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74433" y="3930466"/>
            <a:ext cx="10049142" cy="5322580"/>
          </a:xfrm>
          <a:custGeom>
            <a:avLst/>
            <a:gdLst/>
            <a:ahLst/>
            <a:cxnLst/>
            <a:rect r="r" b="b" t="t" l="l"/>
            <a:pathLst>
              <a:path h="5322580" w="10049142">
                <a:moveTo>
                  <a:pt x="0" y="0"/>
                </a:moveTo>
                <a:lnTo>
                  <a:pt x="10049141" y="0"/>
                </a:lnTo>
                <a:lnTo>
                  <a:pt x="10049141" y="5322579"/>
                </a:lnTo>
                <a:lnTo>
                  <a:pt x="0" y="53225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8581" y="201568"/>
            <a:ext cx="5452071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b="true" sz="5499" spc="-186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AT3 FIRMWARE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7228" y="9500648"/>
            <a:ext cx="2744881" cy="47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GNSS Acquisition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93448" y="9500648"/>
            <a:ext cx="2404445" cy="47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Ble Acquisition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2944" y="984161"/>
            <a:ext cx="17945056" cy="243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1"/>
              </a:lnSpc>
            </a:pPr>
            <a:r>
              <a:rPr lang="en-US" sz="2438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AT3 Firmware:</a:t>
            </a:r>
            <a:r>
              <a:rPr lang="en-US" sz="2438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Provides comprehensive tracking capabilities with advanced geolocation technologies such as GNSS, BLE, and Wi-Fi. It also supports Low Power Wide Area Network (LPWAN) technology, enabling long-range communication with low power consumption, making it ideal for IoT applications.</a:t>
            </a:r>
          </a:p>
          <a:p>
            <a:pPr algn="l">
              <a:lnSpc>
                <a:spcPts val="3901"/>
              </a:lnSpc>
            </a:pPr>
          </a:p>
          <a:p>
            <a:pPr algn="l">
              <a:lnSpc>
                <a:spcPts val="3901"/>
              </a:lnSpc>
            </a:pPr>
            <a:r>
              <a:rPr lang="en-US" sz="2438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High Configurability: </a:t>
            </a:r>
            <a:r>
              <a:rPr lang="en-US" sz="2438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Supports various use cases in geolocation applications.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136322" y="5325367"/>
            <a:ext cx="907110" cy="211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8"/>
              </a:lnSpc>
              <a:spcBef>
                <a:spcPct val="0"/>
              </a:spcBef>
            </a:pPr>
            <a:r>
              <a:rPr lang="en-US" b="true" sz="1518">
                <a:solidFill>
                  <a:srgbClr val="2BB4D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GNSS FIX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86942" y="5692335"/>
            <a:ext cx="1605870" cy="148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4"/>
              </a:lnSpc>
              <a:spcBef>
                <a:spcPct val="0"/>
              </a:spcBef>
            </a:pPr>
            <a:r>
              <a:rPr lang="en-US" b="true" sz="1104">
                <a:solidFill>
                  <a:srgbClr val="2BB4D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LATITUDE/LONGITUDE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42889" y="8980183"/>
            <a:ext cx="3102070" cy="211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8"/>
              </a:lnSpc>
              <a:spcBef>
                <a:spcPct val="0"/>
              </a:spcBef>
            </a:pPr>
            <a:r>
              <a:rPr lang="en-US" b="true" sz="1518">
                <a:solidFill>
                  <a:srgbClr val="2BB4D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MAC ADDRESS OF BLE BEACON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01649" y="9733861"/>
            <a:ext cx="290098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243363">
            <a:off x="-1355616" y="725899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5743" y="1331675"/>
            <a:ext cx="8468257" cy="7820685"/>
          </a:xfrm>
          <a:custGeom>
            <a:avLst/>
            <a:gdLst/>
            <a:ahLst/>
            <a:cxnLst/>
            <a:rect r="r" b="b" t="t" l="l"/>
            <a:pathLst>
              <a:path h="7820685" w="8468257">
                <a:moveTo>
                  <a:pt x="0" y="0"/>
                </a:moveTo>
                <a:lnTo>
                  <a:pt x="8468257" y="0"/>
                </a:lnTo>
                <a:lnTo>
                  <a:pt x="8468257" y="7820685"/>
                </a:lnTo>
                <a:lnTo>
                  <a:pt x="0" y="78206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6103" y="298450"/>
            <a:ext cx="14075854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ARCHITECTURE OF AT3 FIRMWARE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87961" y="3911969"/>
            <a:ext cx="8236253" cy="148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The application architecture consists of two main layers: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the Application Node Interface 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(ANI) and the Core.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87961" y="5756275"/>
            <a:ext cx="8724704" cy="350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ANI connects the application with underlying services, managing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specific functions like sensors and communication. </a:t>
            </a:r>
          </a:p>
          <a:p>
            <a:pPr algn="just">
              <a:lnSpc>
                <a:spcPts val="3999"/>
              </a:lnSpc>
            </a:pPr>
          </a:p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Core layer oversees system management, including state control, event handling, geolocation, networking, device monitoring etc..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604274" y="9733861"/>
            <a:ext cx="284849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00632" y="1476559"/>
            <a:ext cx="8724704" cy="198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AOS-SDK (Abeeway Operating system - Software development kit)</a:t>
            </a:r>
          </a:p>
          <a:p>
            <a:pPr algn="just">
              <a:lnSpc>
                <a:spcPts val="3999"/>
              </a:lnSpc>
            </a:pPr>
          </a:p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AOS-SDK has specific drivers for each services.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11642">
            <a:off x="12630237" y="4755943"/>
            <a:ext cx="10443683" cy="8487866"/>
          </a:xfrm>
          <a:custGeom>
            <a:avLst/>
            <a:gdLst/>
            <a:ahLst/>
            <a:cxnLst/>
            <a:rect r="r" b="b" t="t" l="l"/>
            <a:pathLst>
              <a:path h="8487866" w="10443683">
                <a:moveTo>
                  <a:pt x="0" y="0"/>
                </a:moveTo>
                <a:lnTo>
                  <a:pt x="10443683" y="0"/>
                </a:lnTo>
                <a:lnTo>
                  <a:pt x="10443683" y="8487865"/>
                </a:lnTo>
                <a:lnTo>
                  <a:pt x="0" y="8487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8441" y="9258300"/>
            <a:ext cx="9727319" cy="3106962"/>
          </a:xfrm>
          <a:custGeom>
            <a:avLst/>
            <a:gdLst/>
            <a:ahLst/>
            <a:cxnLst/>
            <a:rect r="r" b="b" t="t" l="l"/>
            <a:pathLst>
              <a:path h="3106962" w="9727319">
                <a:moveTo>
                  <a:pt x="0" y="0"/>
                </a:moveTo>
                <a:lnTo>
                  <a:pt x="9727318" y="0"/>
                </a:lnTo>
                <a:lnTo>
                  <a:pt x="9727318" y="3106962"/>
                </a:lnTo>
                <a:lnTo>
                  <a:pt x="0" y="310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3066" y="1705748"/>
            <a:ext cx="8479034" cy="7593381"/>
          </a:xfrm>
          <a:custGeom>
            <a:avLst/>
            <a:gdLst/>
            <a:ahLst/>
            <a:cxnLst/>
            <a:rect r="r" b="b" t="t" l="l"/>
            <a:pathLst>
              <a:path h="7593381" w="8479034">
                <a:moveTo>
                  <a:pt x="0" y="0"/>
                </a:moveTo>
                <a:lnTo>
                  <a:pt x="8479034" y="0"/>
                </a:lnTo>
                <a:lnTo>
                  <a:pt x="8479034" y="7593381"/>
                </a:lnTo>
                <a:lnTo>
                  <a:pt x="0" y="75933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2108" y="1251906"/>
            <a:ext cx="749633" cy="841425"/>
          </a:xfrm>
          <a:custGeom>
            <a:avLst/>
            <a:gdLst/>
            <a:ahLst/>
            <a:cxnLst/>
            <a:rect r="r" b="b" t="t" l="l"/>
            <a:pathLst>
              <a:path h="841425" w="749633">
                <a:moveTo>
                  <a:pt x="0" y="0"/>
                </a:moveTo>
                <a:lnTo>
                  <a:pt x="749634" y="0"/>
                </a:lnTo>
                <a:lnTo>
                  <a:pt x="749634" y="841425"/>
                </a:lnTo>
                <a:lnTo>
                  <a:pt x="0" y="84142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06925" y="8286267"/>
            <a:ext cx="2588559" cy="905358"/>
          </a:xfrm>
          <a:custGeom>
            <a:avLst/>
            <a:gdLst/>
            <a:ahLst/>
            <a:cxnLst/>
            <a:rect r="r" b="b" t="t" l="l"/>
            <a:pathLst>
              <a:path h="905358" w="2588559">
                <a:moveTo>
                  <a:pt x="0" y="0"/>
                </a:moveTo>
                <a:lnTo>
                  <a:pt x="2588559" y="0"/>
                </a:lnTo>
                <a:lnTo>
                  <a:pt x="2588559" y="905358"/>
                </a:lnTo>
                <a:lnTo>
                  <a:pt x="0" y="90535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93665"/>
            <a:ext cx="15101835" cy="1158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5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DEVELOPED A GENERIC QA CORE ALGORITHM FOR AUTOMATED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88945" y="3311940"/>
            <a:ext cx="7470355" cy="198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generic QA core algorithm was designed to efficiently execute a wide range of test cases,</a:t>
            </a:r>
          </a:p>
          <a:p>
            <a:pPr algn="l">
              <a:lnSpc>
                <a:spcPts val="3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generate result and debug files, and be scalable for future test additions.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91682" y="9733861"/>
            <a:ext cx="310032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14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5690359" y="1739433"/>
            <a:ext cx="651992" cy="257378"/>
          </a:xfrm>
          <a:prstGeom prst="line">
            <a:avLst/>
          </a:prstGeom>
          <a:ln cap="flat" w="38100">
            <a:solidFill>
              <a:srgbClr val="5CE1E6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6123536" y="8731521"/>
            <a:ext cx="700796" cy="14851"/>
          </a:xfrm>
          <a:prstGeom prst="line">
            <a:avLst/>
          </a:prstGeom>
          <a:ln cap="flat" w="38100">
            <a:solidFill>
              <a:srgbClr val="5CE1E6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10837013" y="-4312634"/>
            <a:ext cx="9495369" cy="7717145"/>
          </a:xfrm>
          <a:custGeom>
            <a:avLst/>
            <a:gdLst/>
            <a:ahLst/>
            <a:cxnLst/>
            <a:rect r="r" b="b" t="t" l="l"/>
            <a:pathLst>
              <a:path h="7717145" w="9495369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1076" y="9526019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7074" y="978094"/>
            <a:ext cx="6907725" cy="8423526"/>
          </a:xfrm>
          <a:custGeom>
            <a:avLst/>
            <a:gdLst/>
            <a:ahLst/>
            <a:cxnLst/>
            <a:rect r="r" b="b" t="t" l="l"/>
            <a:pathLst>
              <a:path h="8423526" w="6907725">
                <a:moveTo>
                  <a:pt x="0" y="0"/>
                </a:moveTo>
                <a:lnTo>
                  <a:pt x="6907724" y="0"/>
                </a:lnTo>
                <a:lnTo>
                  <a:pt x="6907724" y="8423526"/>
                </a:lnTo>
                <a:lnTo>
                  <a:pt x="0" y="84235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016241" y="1392602"/>
            <a:ext cx="6653616" cy="2642571"/>
          </a:xfrm>
          <a:custGeom>
            <a:avLst/>
            <a:gdLst/>
            <a:ahLst/>
            <a:cxnLst/>
            <a:rect r="r" b="b" t="t" l="l"/>
            <a:pathLst>
              <a:path h="2642571" w="6653616">
                <a:moveTo>
                  <a:pt x="0" y="0"/>
                </a:moveTo>
                <a:lnTo>
                  <a:pt x="6653616" y="0"/>
                </a:lnTo>
                <a:lnTo>
                  <a:pt x="6653616" y="2642570"/>
                </a:lnTo>
                <a:lnTo>
                  <a:pt x="0" y="26425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69852" y="244096"/>
            <a:ext cx="621994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Test Pattern entry in JSON format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84766" y="431421"/>
            <a:ext cx="305241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State Management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23024" y="4230945"/>
            <a:ext cx="10431404" cy="388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State -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Name of the test state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Condition -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expected response from the AT3 firmware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Timeout -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time limit for this state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Action -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command to be sent to the firmware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Result -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Whether the result should be checked (e.g., "to check")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Expected Value -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value that should be verified against the response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350185" y="8740775"/>
            <a:ext cx="8373990" cy="517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Three types of fail: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Result Fail, Timeout Fail, Loop Fail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98877" y="9733861"/>
            <a:ext cx="295642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13651200" y="1542988"/>
            <a:ext cx="10884489" cy="8846121"/>
          </a:xfrm>
          <a:custGeom>
            <a:avLst/>
            <a:gdLst/>
            <a:ahLst/>
            <a:cxnLst/>
            <a:rect r="r" b="b" t="t" l="l"/>
            <a:pathLst>
              <a:path h="8846121" w="10884489">
                <a:moveTo>
                  <a:pt x="0" y="0"/>
                </a:moveTo>
                <a:lnTo>
                  <a:pt x="10884489" y="0"/>
                </a:lnTo>
                <a:lnTo>
                  <a:pt x="10884489" y="8846121"/>
                </a:lnTo>
                <a:lnTo>
                  <a:pt x="0" y="88461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07010" y="1028700"/>
            <a:ext cx="8369317" cy="8675271"/>
          </a:xfrm>
          <a:custGeom>
            <a:avLst/>
            <a:gdLst/>
            <a:ahLst/>
            <a:cxnLst/>
            <a:rect r="r" b="b" t="t" l="l"/>
            <a:pathLst>
              <a:path h="8675271" w="8369317">
                <a:moveTo>
                  <a:pt x="0" y="0"/>
                </a:moveTo>
                <a:lnTo>
                  <a:pt x="8369317" y="0"/>
                </a:lnTo>
                <a:lnTo>
                  <a:pt x="8369317" y="8675271"/>
                </a:lnTo>
                <a:lnTo>
                  <a:pt x="0" y="86752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3888" y="3965534"/>
            <a:ext cx="5037009" cy="2000514"/>
          </a:xfrm>
          <a:custGeom>
            <a:avLst/>
            <a:gdLst/>
            <a:ahLst/>
            <a:cxnLst/>
            <a:rect r="r" b="b" t="t" l="l"/>
            <a:pathLst>
              <a:path h="2000514" w="5037009">
                <a:moveTo>
                  <a:pt x="0" y="0"/>
                </a:moveTo>
                <a:lnTo>
                  <a:pt x="5037009" y="0"/>
                </a:lnTo>
                <a:lnTo>
                  <a:pt x="5037009" y="2000515"/>
                </a:lnTo>
                <a:lnTo>
                  <a:pt x="0" y="20005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127462" y="1301231"/>
            <a:ext cx="5249861" cy="2038510"/>
          </a:xfrm>
          <a:custGeom>
            <a:avLst/>
            <a:gdLst/>
            <a:ahLst/>
            <a:cxnLst/>
            <a:rect r="r" b="b" t="t" l="l"/>
            <a:pathLst>
              <a:path h="2038510" w="5249861">
                <a:moveTo>
                  <a:pt x="0" y="0"/>
                </a:moveTo>
                <a:lnTo>
                  <a:pt x="5249861" y="0"/>
                </a:lnTo>
                <a:lnTo>
                  <a:pt x="5249861" y="2038510"/>
                </a:lnTo>
                <a:lnTo>
                  <a:pt x="0" y="20385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4218" y="285886"/>
            <a:ext cx="16668198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BLOCK DIAGRAM OF THE GENERIC QA CORE ALGORITHM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00411" y="9733861"/>
            <a:ext cx="292575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799293">
            <a:off x="16952499" y="451131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36322" y="2105571"/>
            <a:ext cx="13232622" cy="7202706"/>
          </a:xfrm>
          <a:custGeom>
            <a:avLst/>
            <a:gdLst/>
            <a:ahLst/>
            <a:cxnLst/>
            <a:rect r="r" b="b" t="t" l="l"/>
            <a:pathLst>
              <a:path h="7202706" w="13232622">
                <a:moveTo>
                  <a:pt x="0" y="0"/>
                </a:moveTo>
                <a:lnTo>
                  <a:pt x="13232622" y="0"/>
                </a:lnTo>
                <a:lnTo>
                  <a:pt x="13232622" y="7202706"/>
                </a:lnTo>
                <a:lnTo>
                  <a:pt x="0" y="72027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0607" y="88943"/>
            <a:ext cx="17732949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DEVELOPED A USER INTERFACE TO FACILITATE ACCESS TO THE GENERIC QA CORE ALGORITHM.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162053" y="2193555"/>
            <a:ext cx="3711504" cy="445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4474"/>
              </a:lnSpc>
              <a:buFont typeface="Arial"/>
              <a:buChar char="•"/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Qt: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 powerful framework used to create applications with graphical interfaces, like buttons, windows, and menus.</a:t>
            </a:r>
          </a:p>
          <a:p>
            <a:pPr algn="l">
              <a:lnSpc>
                <a:spcPts val="447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36322" y="1403393"/>
            <a:ext cx="2853056" cy="62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1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Main Window: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602475" y="9733861"/>
            <a:ext cx="288447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4052117" y="-737535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004499" y="339006"/>
            <a:ext cx="11906862" cy="9211728"/>
          </a:xfrm>
          <a:custGeom>
            <a:avLst/>
            <a:gdLst/>
            <a:ahLst/>
            <a:cxnLst/>
            <a:rect r="r" b="b" t="t" l="l"/>
            <a:pathLst>
              <a:path h="9211728" w="11906862">
                <a:moveTo>
                  <a:pt x="0" y="0"/>
                </a:moveTo>
                <a:lnTo>
                  <a:pt x="11906863" y="0"/>
                </a:lnTo>
                <a:lnTo>
                  <a:pt x="11906863" y="9211728"/>
                </a:lnTo>
                <a:lnTo>
                  <a:pt x="0" y="92117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3069" y="167556"/>
            <a:ext cx="2601430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Log Window: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8188" y="9323480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97374" y="9733861"/>
            <a:ext cx="298650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073461">
            <a:off x="-9281995" y="-5154521"/>
            <a:ext cx="17617704" cy="17617704"/>
          </a:xfrm>
          <a:custGeom>
            <a:avLst/>
            <a:gdLst/>
            <a:ahLst/>
            <a:cxnLst/>
            <a:rect r="r" b="b" t="t" l="l"/>
            <a:pathLst>
              <a:path h="17617704" w="17617704">
                <a:moveTo>
                  <a:pt x="0" y="0"/>
                </a:moveTo>
                <a:lnTo>
                  <a:pt x="17617703" y="0"/>
                </a:lnTo>
                <a:lnTo>
                  <a:pt x="17617703" y="17617703"/>
                </a:lnTo>
                <a:lnTo>
                  <a:pt x="0" y="176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3722" y="231609"/>
            <a:ext cx="17115578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VALIDATED FIRMWARE FUNCTIONALITIES WITH THE GENERIC QA CORE ALGORITHM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-5400000">
            <a:off x="8778703" y="-4549008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37006" y="2098672"/>
            <a:ext cx="9907086" cy="3111316"/>
          </a:xfrm>
          <a:custGeom>
            <a:avLst/>
            <a:gdLst/>
            <a:ahLst/>
            <a:cxnLst/>
            <a:rect r="r" b="b" t="t" l="l"/>
            <a:pathLst>
              <a:path h="3111316" w="9907086">
                <a:moveTo>
                  <a:pt x="0" y="0"/>
                </a:moveTo>
                <a:lnTo>
                  <a:pt x="9907086" y="0"/>
                </a:lnTo>
                <a:lnTo>
                  <a:pt x="9907086" y="3111317"/>
                </a:lnTo>
                <a:lnTo>
                  <a:pt x="0" y="31113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13794" y="5927725"/>
            <a:ext cx="17438030" cy="326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Payload Type: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Determining whether the payload is a single frame or multi-frame.</a:t>
            </a:r>
          </a:p>
          <a:p>
            <a:pPr algn="l">
              <a:lnSpc>
                <a:spcPts val="52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Sequence Number: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Verifying the sequence number of each payload to ensure proper order and uniqueness.</a:t>
            </a:r>
          </a:p>
          <a:p>
            <a:pPr algn="l">
              <a:lnSpc>
                <a:spcPts val="52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Acquisition Result: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Determining whether the acquisition is success or failure.</a:t>
            </a:r>
          </a:p>
          <a:p>
            <a:pPr algn="l">
              <a:lnSpc>
                <a:spcPts val="52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Data Accuracy: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Comparing the received payload data with the expected values, such as MAC addresses for BLE, Wi-Fi, and latitude/longitude for GNSS.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01236" y="9733861"/>
            <a:ext cx="29092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076" y="3370544"/>
            <a:ext cx="568878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VALIDATED PAYLOAD DATA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49694" y="3229073"/>
            <a:ext cx="7988300" cy="5270500"/>
            <a:chOff x="0" y="0"/>
            <a:chExt cx="10651067" cy="702733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045" t="0" r="6045" b="0"/>
            <a:stretch>
              <a:fillRect/>
            </a:stretch>
          </p:blipFill>
          <p:spPr>
            <a:xfrm flipH="false" flipV="false">
              <a:off x="0" y="0"/>
              <a:ext cx="10651067" cy="7027333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1625759">
            <a:off x="10837013" y="-4312634"/>
            <a:ext cx="9495369" cy="7717145"/>
          </a:xfrm>
          <a:custGeom>
            <a:avLst/>
            <a:gdLst/>
            <a:ahLst/>
            <a:cxnLst/>
            <a:rect r="r" b="b" t="t" l="l"/>
            <a:pathLst>
              <a:path h="7717145" w="9495369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62272" y="1610623"/>
            <a:ext cx="6571523" cy="808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62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Introduction</a:t>
            </a:r>
          </a:p>
          <a:p>
            <a:pPr algn="l" marL="539749" indent="-269875" lvl="1">
              <a:lnSpc>
                <a:spcPts val="62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Presentation of Abeeway</a:t>
            </a:r>
          </a:p>
          <a:p>
            <a:pPr algn="l" marL="539749" indent="-269875" lvl="1">
              <a:lnSpc>
                <a:spcPts val="62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Objective of Internship</a:t>
            </a:r>
          </a:p>
          <a:p>
            <a:pPr algn="l" marL="539749" indent="-269875" lvl="1">
              <a:lnSpc>
                <a:spcPts val="62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Project Description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Project Planning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Achievements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Future Enhancement and scalability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Professional growth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Managerial analysis</a:t>
            </a:r>
          </a:p>
          <a:p>
            <a:pPr algn="l" marL="539749" indent="-269875" lvl="1">
              <a:lnSpc>
                <a:spcPts val="574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Conclusion</a:t>
            </a:r>
          </a:p>
          <a:p>
            <a:pPr algn="l">
              <a:lnSpc>
                <a:spcPts val="457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95844" y="595343"/>
            <a:ext cx="8289328" cy="790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sz="59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TABLE OF 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70856" y="9733861"/>
            <a:ext cx="15168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44593">
            <a:off x="8055690" y="-2009860"/>
            <a:ext cx="17617704" cy="17617704"/>
          </a:xfrm>
          <a:custGeom>
            <a:avLst/>
            <a:gdLst/>
            <a:ahLst/>
            <a:cxnLst/>
            <a:rect r="r" b="b" t="t" l="l"/>
            <a:pathLst>
              <a:path h="17617704" w="17617704">
                <a:moveTo>
                  <a:pt x="0" y="0"/>
                </a:moveTo>
                <a:lnTo>
                  <a:pt x="17617704" y="0"/>
                </a:lnTo>
                <a:lnTo>
                  <a:pt x="17617704" y="17617704"/>
                </a:lnTo>
                <a:lnTo>
                  <a:pt x="0" y="17617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662819">
            <a:off x="8489744" y="-2841143"/>
            <a:ext cx="12794948" cy="8828634"/>
          </a:xfrm>
          <a:custGeom>
            <a:avLst/>
            <a:gdLst/>
            <a:ahLst/>
            <a:cxnLst/>
            <a:rect r="r" b="b" t="t" l="l"/>
            <a:pathLst>
              <a:path h="8828634" w="12794948">
                <a:moveTo>
                  <a:pt x="0" y="0"/>
                </a:moveTo>
                <a:lnTo>
                  <a:pt x="12794949" y="0"/>
                </a:lnTo>
                <a:lnTo>
                  <a:pt x="12794949" y="8828633"/>
                </a:lnTo>
                <a:lnTo>
                  <a:pt x="0" y="8828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905814">
            <a:off x="-4266374" y="6074235"/>
            <a:ext cx="11300655" cy="9184351"/>
          </a:xfrm>
          <a:custGeom>
            <a:avLst/>
            <a:gdLst/>
            <a:ahLst/>
            <a:cxnLst/>
            <a:rect r="r" b="b" t="t" l="l"/>
            <a:pathLst>
              <a:path h="9184351" w="11300655">
                <a:moveTo>
                  <a:pt x="11300655" y="0"/>
                </a:moveTo>
                <a:lnTo>
                  <a:pt x="0" y="0"/>
                </a:lnTo>
                <a:lnTo>
                  <a:pt x="0" y="9184351"/>
                </a:lnTo>
                <a:lnTo>
                  <a:pt x="11300655" y="9184351"/>
                </a:lnTo>
                <a:lnTo>
                  <a:pt x="11300655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95056" y="1028700"/>
            <a:ext cx="11180140" cy="8301134"/>
          </a:xfrm>
          <a:custGeom>
            <a:avLst/>
            <a:gdLst/>
            <a:ahLst/>
            <a:cxnLst/>
            <a:rect r="r" b="b" t="t" l="l"/>
            <a:pathLst>
              <a:path h="8301134" w="11180140">
                <a:moveTo>
                  <a:pt x="0" y="0"/>
                </a:moveTo>
                <a:lnTo>
                  <a:pt x="11180139" y="0"/>
                </a:lnTo>
                <a:lnTo>
                  <a:pt x="11180139" y="8301134"/>
                </a:lnTo>
                <a:lnTo>
                  <a:pt x="0" y="83011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78346" y="3658569"/>
            <a:ext cx="6298596" cy="2099532"/>
          </a:xfrm>
          <a:custGeom>
            <a:avLst/>
            <a:gdLst/>
            <a:ahLst/>
            <a:cxnLst/>
            <a:rect r="r" b="b" t="t" l="l"/>
            <a:pathLst>
              <a:path h="2099532" w="6298596">
                <a:moveTo>
                  <a:pt x="0" y="0"/>
                </a:moveTo>
                <a:lnTo>
                  <a:pt x="6298596" y="0"/>
                </a:lnTo>
                <a:lnTo>
                  <a:pt x="6298596" y="2099532"/>
                </a:lnTo>
                <a:lnTo>
                  <a:pt x="0" y="209953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3722" y="231609"/>
            <a:ext cx="10573296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GENERATED PAYLOAD RESULT FILE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586846" y="9733861"/>
            <a:ext cx="31970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94414" y="5811957"/>
            <a:ext cx="2601430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Test Pattern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64357" y="9397937"/>
            <a:ext cx="1641537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Log file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60854" y="1787218"/>
            <a:ext cx="11948825" cy="3513676"/>
          </a:xfrm>
          <a:custGeom>
            <a:avLst/>
            <a:gdLst/>
            <a:ahLst/>
            <a:cxnLst/>
            <a:rect r="r" b="b" t="t" l="l"/>
            <a:pathLst>
              <a:path h="3513676" w="11948825">
                <a:moveTo>
                  <a:pt x="0" y="0"/>
                </a:moveTo>
                <a:lnTo>
                  <a:pt x="11948825" y="0"/>
                </a:lnTo>
                <a:lnTo>
                  <a:pt x="11948825" y="3513676"/>
                </a:lnTo>
                <a:lnTo>
                  <a:pt x="0" y="35136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9814" y="346373"/>
            <a:ext cx="12453900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VALIDATED GEOLOCATION ACQUISITIONS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8002" y="5658405"/>
            <a:ext cx="17737334" cy="1079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When motion starts, there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should be a 2-acquisition TSP (Time Slot Period) interval, and when motion ends, there should be a 3-acquisition TSP interval.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8002" y="6988175"/>
            <a:ext cx="17737334" cy="220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Firmware Configuration: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Accurately measuring the timing between acquisition events required a deep understanding of the firmware’s scheduling and configuration.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Bug Identification: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 timing discrepancy was found and reported to the development team for further investigation.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01649" y="9733861"/>
            <a:ext cx="290098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08728">
            <a:off x="6461224" y="-4582532"/>
            <a:ext cx="15887340" cy="15887340"/>
          </a:xfrm>
          <a:custGeom>
            <a:avLst/>
            <a:gdLst/>
            <a:ahLst/>
            <a:cxnLst/>
            <a:rect r="r" b="b" t="t" l="l"/>
            <a:pathLst>
              <a:path h="15887340" w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48401">
            <a:off x="15297701" y="384797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82301">
            <a:off x="-5072607" y="6650746"/>
            <a:ext cx="11928886" cy="8231043"/>
          </a:xfrm>
          <a:custGeom>
            <a:avLst/>
            <a:gdLst/>
            <a:ahLst/>
            <a:cxnLst/>
            <a:rect r="r" b="b" t="t" l="l"/>
            <a:pathLst>
              <a:path h="8231043" w="11928886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59409" y="3361138"/>
            <a:ext cx="5037009" cy="2000514"/>
          </a:xfrm>
          <a:custGeom>
            <a:avLst/>
            <a:gdLst/>
            <a:ahLst/>
            <a:cxnLst/>
            <a:rect r="r" b="b" t="t" l="l"/>
            <a:pathLst>
              <a:path h="2000514" w="5037009">
                <a:moveTo>
                  <a:pt x="0" y="0"/>
                </a:moveTo>
                <a:lnTo>
                  <a:pt x="5037009" y="0"/>
                </a:lnTo>
                <a:lnTo>
                  <a:pt x="5037009" y="2000515"/>
                </a:lnTo>
                <a:lnTo>
                  <a:pt x="0" y="20005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96324" y="1028700"/>
            <a:ext cx="10369721" cy="8297769"/>
          </a:xfrm>
          <a:custGeom>
            <a:avLst/>
            <a:gdLst/>
            <a:ahLst/>
            <a:cxnLst/>
            <a:rect r="r" b="b" t="t" l="l"/>
            <a:pathLst>
              <a:path h="8297769" w="10369721">
                <a:moveTo>
                  <a:pt x="0" y="0"/>
                </a:moveTo>
                <a:lnTo>
                  <a:pt x="10369721" y="0"/>
                </a:lnTo>
                <a:lnTo>
                  <a:pt x="10369721" y="8297769"/>
                </a:lnTo>
                <a:lnTo>
                  <a:pt x="0" y="829776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5409" y="213159"/>
            <a:ext cx="16169087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GENERATED GEOLOCATION ACQUISITION RESULT FILE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595015" y="9733861"/>
            <a:ext cx="303368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16796" y="5367911"/>
            <a:ext cx="2601430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Test Pattern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39648" y="9295679"/>
            <a:ext cx="1641537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Log file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6285" y="2207456"/>
            <a:ext cx="8787715" cy="6214231"/>
          </a:xfrm>
          <a:custGeom>
            <a:avLst/>
            <a:gdLst/>
            <a:ahLst/>
            <a:cxnLst/>
            <a:rect r="r" b="b" t="t" l="l"/>
            <a:pathLst>
              <a:path h="6214231" w="8787715">
                <a:moveTo>
                  <a:pt x="0" y="0"/>
                </a:moveTo>
                <a:lnTo>
                  <a:pt x="8787715" y="0"/>
                </a:lnTo>
                <a:lnTo>
                  <a:pt x="8787715" y="6214232"/>
                </a:lnTo>
                <a:lnTo>
                  <a:pt x="0" y="6214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9417" y="291304"/>
            <a:ext cx="14587629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VALIDATED UPLINK FUNCTIONALITY USING MQTT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03690" y="1722437"/>
            <a:ext cx="8614099" cy="669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Challenge: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 synchronization issue arose between uplink payloads from MQTT and those generated by the firmware.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 </a:t>
            </a: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Solution: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Implemented a LIFO queue mechanism to compare the most recent payloads, resolving timing discrepancies.</a:t>
            </a:r>
          </a:p>
          <a:p>
            <a:pPr algn="l">
              <a:lnSpc>
                <a:spcPts val="4474"/>
              </a:lnSpc>
            </a:pP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Bug</a:t>
            </a: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 Identification: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 mismatch between the firmware's reported spreading factor and MQTT data was discovered and reported to the development team for further investigation.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97639" y="9733861"/>
            <a:ext cx="298119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243363">
            <a:off x="-1355616" y="725899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13080" y="1027622"/>
            <a:ext cx="10903621" cy="1908134"/>
          </a:xfrm>
          <a:custGeom>
            <a:avLst/>
            <a:gdLst/>
            <a:ahLst/>
            <a:cxnLst/>
            <a:rect r="r" b="b" t="t" l="l"/>
            <a:pathLst>
              <a:path h="1908134" w="10903621">
                <a:moveTo>
                  <a:pt x="0" y="0"/>
                </a:moveTo>
                <a:lnTo>
                  <a:pt x="10903621" y="0"/>
                </a:lnTo>
                <a:lnTo>
                  <a:pt x="10903621" y="1908134"/>
                </a:lnTo>
                <a:lnTo>
                  <a:pt x="0" y="19081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51597" y="3210903"/>
            <a:ext cx="9626586" cy="6637209"/>
          </a:xfrm>
          <a:custGeom>
            <a:avLst/>
            <a:gdLst/>
            <a:ahLst/>
            <a:cxnLst/>
            <a:rect r="r" b="b" t="t" l="l"/>
            <a:pathLst>
              <a:path h="6637209" w="9626586">
                <a:moveTo>
                  <a:pt x="0" y="0"/>
                </a:moveTo>
                <a:lnTo>
                  <a:pt x="9626587" y="0"/>
                </a:lnTo>
                <a:lnTo>
                  <a:pt x="9626587" y="6637208"/>
                </a:lnTo>
                <a:lnTo>
                  <a:pt x="0" y="66372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211" y="142875"/>
            <a:ext cx="11804939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GENERATED UPLINK MQTT RESULT FILE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85048" y="9733861"/>
            <a:ext cx="323301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1076" y="1582685"/>
            <a:ext cx="2601430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Test Pattern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154381" y="9086850"/>
            <a:ext cx="1641537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Log file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3987423">
            <a:off x="12625695" y="7261552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2313" y="3968865"/>
            <a:ext cx="5856457" cy="1888797"/>
          </a:xfrm>
          <a:custGeom>
            <a:avLst/>
            <a:gdLst/>
            <a:ahLst/>
            <a:cxnLst/>
            <a:rect r="r" b="b" t="t" l="l"/>
            <a:pathLst>
              <a:path h="1888797" w="5856457">
                <a:moveTo>
                  <a:pt x="0" y="0"/>
                </a:moveTo>
                <a:lnTo>
                  <a:pt x="5856457" y="0"/>
                </a:lnTo>
                <a:lnTo>
                  <a:pt x="5856457" y="1888796"/>
                </a:lnTo>
                <a:lnTo>
                  <a:pt x="0" y="18887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661963" y="1573466"/>
            <a:ext cx="11463373" cy="6142285"/>
          </a:xfrm>
          <a:custGeom>
            <a:avLst/>
            <a:gdLst/>
            <a:ahLst/>
            <a:cxnLst/>
            <a:rect r="r" b="b" t="t" l="l"/>
            <a:pathLst>
              <a:path h="6142285" w="11463373">
                <a:moveTo>
                  <a:pt x="0" y="0"/>
                </a:moveTo>
                <a:lnTo>
                  <a:pt x="11463373" y="0"/>
                </a:lnTo>
                <a:lnTo>
                  <a:pt x="11463373" y="6142285"/>
                </a:lnTo>
                <a:lnTo>
                  <a:pt x="0" y="61422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5409" y="246750"/>
            <a:ext cx="15749543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VALIDATED DOWNLINK FUNCTIONALITY USING MQTT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2313" y="7715751"/>
            <a:ext cx="18132591" cy="220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4474"/>
              </a:lnSpc>
              <a:buFont typeface="Arial"/>
              <a:buChar char="•"/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Challenge: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Understanding how to correctly change parameters and activate SOS features using downlink payloads. </a:t>
            </a:r>
          </a:p>
          <a:p>
            <a:pPr algn="l" marL="539749" indent="-269875" lvl="1">
              <a:lnSpc>
                <a:spcPts val="44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Required a detailed understanding of payload formatting and sending to make desired changes in the firmware.</a:t>
            </a:r>
          </a:p>
          <a:p>
            <a:pPr algn="l">
              <a:lnSpc>
                <a:spcPts val="447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592243" y="9733861"/>
            <a:ext cx="308911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6002" y="5811957"/>
            <a:ext cx="2601430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Test Pattern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34248" y="6809020"/>
            <a:ext cx="1641537" cy="62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050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Log file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10837013" y="-4312634"/>
            <a:ext cx="9495369" cy="7717145"/>
          </a:xfrm>
          <a:custGeom>
            <a:avLst/>
            <a:gdLst/>
            <a:ahLst/>
            <a:cxnLst/>
            <a:rect r="r" b="b" t="t" l="l"/>
            <a:pathLst>
              <a:path h="7717145" w="9495369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796" y="2098957"/>
            <a:ext cx="18004540" cy="6074959"/>
          </a:xfrm>
          <a:custGeom>
            <a:avLst/>
            <a:gdLst/>
            <a:ahLst/>
            <a:cxnLst/>
            <a:rect r="r" b="b" t="t" l="l"/>
            <a:pathLst>
              <a:path h="6074959" w="18004540">
                <a:moveTo>
                  <a:pt x="0" y="0"/>
                </a:moveTo>
                <a:lnTo>
                  <a:pt x="18004540" y="0"/>
                </a:lnTo>
                <a:lnTo>
                  <a:pt x="18004540" y="6074959"/>
                </a:lnTo>
                <a:lnTo>
                  <a:pt x="0" y="60749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3821" y="408199"/>
            <a:ext cx="7419728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PROJECT PLANNING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93776" y="9733861"/>
            <a:ext cx="30584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08728">
            <a:off x="6559559" y="-4952570"/>
            <a:ext cx="15887340" cy="15887340"/>
          </a:xfrm>
          <a:custGeom>
            <a:avLst/>
            <a:gdLst/>
            <a:ahLst/>
            <a:cxnLst/>
            <a:rect r="r" b="b" t="t" l="l"/>
            <a:pathLst>
              <a:path h="15887340" w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48401">
            <a:off x="15297701" y="384797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82301">
            <a:off x="-5072607" y="6650746"/>
            <a:ext cx="11928886" cy="8231043"/>
          </a:xfrm>
          <a:custGeom>
            <a:avLst/>
            <a:gdLst/>
            <a:ahLst/>
            <a:cxnLst/>
            <a:rect r="r" b="b" t="t" l="l"/>
            <a:pathLst>
              <a:path h="8231043" w="11928886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61076" y="104775"/>
            <a:ext cx="5918268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ACHIEVEMENTS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1076" y="838200"/>
            <a:ext cx="18026924" cy="8606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sz="2446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Developed an Automated Testing Tool: </a:t>
            </a:r>
            <a:r>
              <a:rPr lang="en-US" sz="24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Created an automated tool to test the new Asset Tracker 3 (AT3) firmware, significantly reducing manual testing efforts and to ensure a high quality product.</a:t>
            </a:r>
          </a:p>
          <a:p>
            <a:pPr algn="l">
              <a:lnSpc>
                <a:spcPts val="4918"/>
              </a:lnSpc>
            </a:pPr>
          </a:p>
          <a:p>
            <a:pPr algn="l">
              <a:lnSpc>
                <a:spcPts val="4918"/>
              </a:lnSpc>
            </a:pPr>
            <a:r>
              <a:rPr lang="en-US" sz="2446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Designed a User Interface: </a:t>
            </a:r>
            <a:r>
              <a:rPr lang="en-US" sz="24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Developed a user-friendly interface to display and analyze test results, improving the efficiency of the testing process.</a:t>
            </a:r>
          </a:p>
          <a:p>
            <a:pPr algn="l">
              <a:lnSpc>
                <a:spcPts val="4918"/>
              </a:lnSpc>
            </a:pPr>
          </a:p>
          <a:p>
            <a:pPr algn="l">
              <a:lnSpc>
                <a:spcPts val="4918"/>
              </a:lnSpc>
            </a:pPr>
            <a:r>
              <a:rPr lang="en-US" sz="2446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Validated Firmware Functionality:</a:t>
            </a:r>
            <a:r>
              <a:rPr lang="en-US" sz="24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Created over 100 test cases and thoroughly tested the AT3 firmware to ensure reliable geolocation and tracking performance.</a:t>
            </a:r>
          </a:p>
          <a:p>
            <a:pPr algn="l">
              <a:lnSpc>
                <a:spcPts val="4918"/>
              </a:lnSpc>
            </a:pPr>
          </a:p>
          <a:p>
            <a:pPr algn="l">
              <a:lnSpc>
                <a:spcPts val="4918"/>
              </a:lnSpc>
            </a:pPr>
            <a:r>
              <a:rPr lang="en-US" sz="2446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Enhanced Firmware Debugging: </a:t>
            </a:r>
            <a:r>
              <a:rPr lang="en-US" sz="24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Identified and reported over 20 critical bugs, including timing issues, incorrect spreading factors, and automatic resets, improving the firmware overall.</a:t>
            </a:r>
          </a:p>
          <a:p>
            <a:pPr algn="l">
              <a:lnSpc>
                <a:spcPts val="4918"/>
              </a:lnSpc>
            </a:pPr>
          </a:p>
          <a:p>
            <a:pPr algn="l">
              <a:lnSpc>
                <a:spcPts val="4918"/>
              </a:lnSpc>
            </a:pPr>
            <a:r>
              <a:rPr lang="en-US" sz="2446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Collaborated Effectively with Teams: </a:t>
            </a:r>
            <a:r>
              <a:rPr lang="en-US" sz="24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Worked closely with the firmware development team, contributing to troubleshooting and enhancing product performance.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95840" y="9733861"/>
            <a:ext cx="301716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7878598" y="2149852"/>
            <a:ext cx="10884489" cy="8846121"/>
          </a:xfrm>
          <a:custGeom>
            <a:avLst/>
            <a:gdLst/>
            <a:ahLst/>
            <a:cxnLst/>
            <a:rect r="r" b="b" t="t" l="l"/>
            <a:pathLst>
              <a:path h="8846121" w="10884489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28762" y="1853871"/>
            <a:ext cx="4053101" cy="7200179"/>
          </a:xfrm>
          <a:custGeom>
            <a:avLst/>
            <a:gdLst/>
            <a:ahLst/>
            <a:cxnLst/>
            <a:rect r="r" b="b" t="t" l="l"/>
            <a:pathLst>
              <a:path h="7200179" w="4053101">
                <a:moveTo>
                  <a:pt x="0" y="0"/>
                </a:moveTo>
                <a:lnTo>
                  <a:pt x="4053101" y="0"/>
                </a:lnTo>
                <a:lnTo>
                  <a:pt x="4053101" y="7200179"/>
                </a:lnTo>
                <a:lnTo>
                  <a:pt x="0" y="7200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8582" y="261233"/>
            <a:ext cx="15543281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FUTURE ENHANCEMENT AND SCALABILITY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6675" y="1652162"/>
            <a:ext cx="9201448" cy="7401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9"/>
              </a:lnSpc>
            </a:pPr>
            <a:r>
              <a:rPr lang="en-US" sz="2362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Abeeway's AT3 firmware is being upgraded to support LTE-M and NB-IoT technologies with Sequans Communications modules. </a:t>
            </a:r>
          </a:p>
          <a:p>
            <a:pPr algn="l">
              <a:lnSpc>
                <a:spcPts val="4229"/>
              </a:lnSpc>
            </a:pPr>
          </a:p>
          <a:p>
            <a:pPr algn="l">
              <a:lnSpc>
                <a:spcPts val="4229"/>
              </a:lnSpc>
            </a:pPr>
            <a:r>
              <a:rPr lang="en-US" sz="2362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This update improves location data transmission via LoRaWAN or LTE based on network availability. </a:t>
            </a:r>
          </a:p>
          <a:p>
            <a:pPr algn="l">
              <a:lnSpc>
                <a:spcPts val="4229"/>
              </a:lnSpc>
            </a:pPr>
          </a:p>
          <a:p>
            <a:pPr algn="l">
              <a:lnSpc>
                <a:spcPts val="4229"/>
              </a:lnSpc>
            </a:pPr>
            <a:r>
              <a:rPr lang="en-US" sz="2362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QA core algorithm from the internship can be adapted to test these new cellular features, ensuring ongoing firmware optimization.</a:t>
            </a:r>
          </a:p>
          <a:p>
            <a:pPr algn="l">
              <a:lnSpc>
                <a:spcPts val="4229"/>
              </a:lnSpc>
            </a:pPr>
          </a:p>
          <a:p>
            <a:pPr algn="l">
              <a:lnSpc>
                <a:spcPts val="4229"/>
              </a:lnSpc>
            </a:pPr>
            <a:r>
              <a:rPr lang="en-US" sz="2362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Beyond this project, the tool is versatile enough to validate other projects by adapting to different technologies and applications, ensuring broad testing and reliability.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90709" y="9733861"/>
            <a:ext cx="311978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6537373" y="-671649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7" y="0"/>
                </a:lnTo>
                <a:lnTo>
                  <a:pt x="6885297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4615" y="422797"/>
            <a:ext cx="9329534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PROFESSIONAL GROWTH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7033" y="1775052"/>
            <a:ext cx="16365375" cy="726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Technical Skills: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Improved Python, Linux, MQTT, Gitlab and PyQt skills while developing an automated testing tool for the AT3 firmware.</a:t>
            </a:r>
          </a:p>
          <a:p>
            <a:pPr algn="l">
              <a:lnSpc>
                <a:spcPts val="4474"/>
              </a:lnSpc>
            </a:pP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Collaboration and Communication</a:t>
            </a: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Enhanced communication and collaboration through regular meetings with the Abeeway team. French proficiency improved.</a:t>
            </a:r>
          </a:p>
          <a:p>
            <a:pPr algn="l">
              <a:lnSpc>
                <a:spcPts val="4474"/>
              </a:lnSpc>
            </a:pP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Project Management: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Developed strong time management and prioritization skills using tools like Gantt charts.</a:t>
            </a:r>
          </a:p>
          <a:p>
            <a:pPr algn="l">
              <a:lnSpc>
                <a:spcPts val="4474"/>
              </a:lnSpc>
            </a:pP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Adaptability and Problem-Solving: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Learned to quickly adapt and troubleshoot in a dynamic environment.</a:t>
            </a:r>
          </a:p>
          <a:p>
            <a:pPr algn="l">
              <a:lnSpc>
                <a:spcPts val="4474"/>
              </a:lnSpc>
            </a:pPr>
          </a:p>
          <a:p>
            <a:pPr algn="l">
              <a:lnSpc>
                <a:spcPts val="447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Innovation and Continuous Improvement</a:t>
            </a: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: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Focused on automating processes and identifying solutions to improve efficiency.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94602" y="9733861"/>
            <a:ext cx="304193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7878598" y="2149852"/>
            <a:ext cx="10884489" cy="8846121"/>
          </a:xfrm>
          <a:custGeom>
            <a:avLst/>
            <a:gdLst/>
            <a:ahLst/>
            <a:cxnLst/>
            <a:rect r="r" b="b" t="t" l="l"/>
            <a:pathLst>
              <a:path h="8846121" w="10884489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1837" y="503869"/>
            <a:ext cx="5577832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3881" y="1877741"/>
            <a:ext cx="15456608" cy="560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Company: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Abeeway  </a:t>
            </a: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Location: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Biot, France  </a:t>
            </a: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Role: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Junior Software Engineer  </a:t>
            </a: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Tasks: </a:t>
            </a:r>
          </a:p>
          <a:p>
            <a:pPr algn="l" marL="1619248" indent="-404812" lvl="3">
              <a:lnSpc>
                <a:spcPts val="5024"/>
              </a:lnSpc>
              <a:buFont typeface="Arial"/>
              <a:buChar char="￭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Developed an automated testing tool for the new firmware, Asset Tracker 3 (AT3). </a:t>
            </a:r>
          </a:p>
          <a:p>
            <a:pPr algn="l" marL="1619248" indent="-404812" lvl="3">
              <a:lnSpc>
                <a:spcPts val="5024"/>
              </a:lnSpc>
              <a:buFont typeface="Arial"/>
              <a:buChar char="￭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Developed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an user interface to display and analyze test results.</a:t>
            </a:r>
          </a:p>
          <a:p>
            <a:pPr algn="l" marL="1619248" indent="-404812" lvl="3">
              <a:lnSpc>
                <a:spcPts val="5024"/>
              </a:lnSpc>
              <a:buFont typeface="Arial"/>
              <a:buChar char="￭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Validated firmware functionality.  </a:t>
            </a: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Internship Duration: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11/03/2024 - 10/09/2024 (6 Months)</a:t>
            </a: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Internship Tutor: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Stéphane BOUDAUD, R&amp;D Senior Director of Engineering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89651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13273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673481" y="9733861"/>
            <a:ext cx="146435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4052117" y="-737535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809" y="104775"/>
            <a:ext cx="8853314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MANAGERIAL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7445" y="914400"/>
            <a:ext cx="17377891" cy="8969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2975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Carbon Footprint Overview</a:t>
            </a:r>
          </a:p>
          <a:p>
            <a:pPr algn="l">
              <a:lnSpc>
                <a:spcPts val="3719"/>
              </a:lnSpc>
            </a:pPr>
          </a:p>
          <a:p>
            <a:pPr algn="l">
              <a:lnSpc>
                <a:spcPts val="3719"/>
              </a:lnSpc>
            </a:pPr>
            <a:r>
              <a:rPr lang="en-US" sz="2324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Research:</a:t>
            </a: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In 2021, Abeeway and Actility's combined carbon footprint was 608 tCO2e. The two main contributors were material purchases by Abeeway - 255.1 tCO2e, and cloud service - 118.3 tCO2e. </a:t>
            </a:r>
          </a:p>
          <a:p>
            <a:pPr algn="l">
              <a:lnSpc>
                <a:spcPts val="3719"/>
              </a:lnSpc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Other sources included commuting (37.2 tCO2e) and air travel (15.4 tCO2e).</a:t>
            </a:r>
          </a:p>
          <a:p>
            <a:pPr algn="l">
              <a:lnSpc>
                <a:spcPts val="3719"/>
              </a:lnSpc>
            </a:pPr>
          </a:p>
          <a:p>
            <a:pPr algn="l">
              <a:lnSpc>
                <a:spcPts val="3719"/>
              </a:lnSpc>
            </a:pPr>
            <a:r>
              <a:rPr lang="en-US" sz="2324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Interview Insights:</a:t>
            </a: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Patrick Beatini, Firmware Manager, acknowledged that reducing emissions from materials is challenging due to strict quality requirements, but more sustainable sourcing is needed.</a:t>
            </a:r>
          </a:p>
          <a:p>
            <a:pPr algn="l">
              <a:lnSpc>
                <a:spcPts val="3719"/>
              </a:lnSpc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Actions Already Taken: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Developed optimized firmware for low power consumption, extending battery life.</a:t>
            </a: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Replacing plastic packaging with eco-friendly cardboard alternatives.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Using recycled plastics in the manufacturing of tracker enclosure.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Shipping by boat rather than by air to reduce carbon emissions.</a:t>
            </a:r>
          </a:p>
          <a:p>
            <a:pPr algn="l">
              <a:lnSpc>
                <a:spcPts val="3719"/>
              </a:lnSpc>
            </a:pPr>
          </a:p>
          <a:p>
            <a:pPr algn="l">
              <a:lnSpc>
                <a:spcPts val="3719"/>
              </a:lnSpc>
            </a:pPr>
            <a:r>
              <a:rPr lang="en-US" sz="2324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Recommendations: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Add solar panels to trackers to extend battery life.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Use bio batteries that are biodegradable and recyclable.</a:t>
            </a:r>
          </a:p>
          <a:p>
            <a:pPr algn="l" marL="501884" indent="-250942" lvl="1">
              <a:lnSpc>
                <a:spcPts val="3719"/>
              </a:lnSpc>
              <a:buFont typeface="Arial"/>
              <a:buChar char="•"/>
            </a:pPr>
            <a:r>
              <a:rPr lang="en-US" sz="2324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Use data centers powered by renewable energy.</a:t>
            </a:r>
          </a:p>
          <a:p>
            <a:pPr algn="l">
              <a:lnSpc>
                <a:spcPts val="371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89471" y="9733861"/>
            <a:ext cx="314455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2234" y="689429"/>
            <a:ext cx="5184695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CONCLUSION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625759">
            <a:off x="10837013" y="-4312634"/>
            <a:ext cx="9495369" cy="7717145"/>
          </a:xfrm>
          <a:custGeom>
            <a:avLst/>
            <a:gdLst/>
            <a:ahLst/>
            <a:cxnLst/>
            <a:rect r="r" b="b" t="t" l="l"/>
            <a:pathLst>
              <a:path h="7717145" w="9495369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604274" y="9733861"/>
            <a:ext cx="284849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31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3680" y="2244952"/>
            <a:ext cx="17411656" cy="552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My internship at Abeeway was an invaluable experience where I worked with advanced geolocation technologies and complex firmware in a dynamic, startup-like environment that fostered autonomy and proactive problem-solving.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 developed a QA core algorithm for the AT3 firmware, created a testing interface, and validated key functionalities using MQTT. With over 100 test cases, I identified more than 20 critical bugs, significantly enhancing the firmware and product quality.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This experience sharpened my technical skills, deepened my understanding of advanced technologies, and prepared me for future roles in technology and engineering. I am grateful for my time at Abeeway and ready for new challenges.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62300" y="1468770"/>
            <a:ext cx="6266156" cy="337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30"/>
              </a:lnSpc>
            </a:pPr>
            <a:r>
              <a:rPr lang="en-US" b="true" sz="13030" spc="-443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THANK 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766807">
            <a:off x="10460579" y="2341404"/>
            <a:ext cx="12112141" cy="9843868"/>
          </a:xfrm>
          <a:custGeom>
            <a:avLst/>
            <a:gdLst/>
            <a:ahLst/>
            <a:cxnLst/>
            <a:rect r="r" b="b" t="t" l="l"/>
            <a:pathLst>
              <a:path h="9843868" w="12112141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62300" y="6775256"/>
            <a:ext cx="6947027" cy="1128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1"/>
              </a:lnSpc>
            </a:pPr>
            <a:r>
              <a:rPr lang="en-US" b="true" sz="8431" spc="-286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QUESTIONS ?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6543619" y="-6867883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6"/>
                </a:lnTo>
                <a:lnTo>
                  <a:pt x="0" y="14345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5397654" y="-1352520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7" y="0"/>
                </a:lnTo>
                <a:lnTo>
                  <a:pt x="6885297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36778" y="2722054"/>
            <a:ext cx="8610094" cy="5257336"/>
          </a:xfrm>
          <a:custGeom>
            <a:avLst/>
            <a:gdLst/>
            <a:ahLst/>
            <a:cxnLst/>
            <a:rect r="r" b="b" t="t" l="l"/>
            <a:pathLst>
              <a:path h="5257336" w="8610094">
                <a:moveTo>
                  <a:pt x="0" y="0"/>
                </a:moveTo>
                <a:lnTo>
                  <a:pt x="8610094" y="0"/>
                </a:lnTo>
                <a:lnTo>
                  <a:pt x="8610094" y="5257335"/>
                </a:lnTo>
                <a:lnTo>
                  <a:pt x="0" y="52573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6638" y="644820"/>
            <a:ext cx="10824489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PRESENTATION OF ABEEWAY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6638" y="2181593"/>
            <a:ext cx="7948447" cy="685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Founded:</a:t>
            </a:r>
            <a:r>
              <a:rPr lang="en-US" sz="2499">
                <a:solidFill>
                  <a:srgbClr val="5CE1E6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In 2014  </a:t>
            </a:r>
          </a:p>
          <a:p>
            <a:pPr algn="l">
              <a:lnSpc>
                <a:spcPts val="5024"/>
              </a:lnSpc>
            </a:pP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Specializes: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Low-power, cutting-edge geolocation and real-time tracking IOT solutions for businesses and individuals. Specialists in LoRa technology.  </a:t>
            </a:r>
          </a:p>
          <a:p>
            <a:pPr algn="l">
              <a:lnSpc>
                <a:spcPts val="5024"/>
              </a:lnSpc>
            </a:pP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Serving industries: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Agriculture, logistics, security, and telecommunications.  </a:t>
            </a:r>
          </a:p>
          <a:p>
            <a:pPr algn="l">
              <a:lnSpc>
                <a:spcPts val="5024"/>
              </a:lnSpc>
            </a:pPr>
          </a:p>
          <a:p>
            <a:pPr algn="l">
              <a:lnSpc>
                <a:spcPts val="5024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Global presence: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Through partners and distributors in over 60 countries, employing around 20 people.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660890" y="9733861"/>
            <a:ext cx="171617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4052117" y="-737535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1076" y="3164585"/>
            <a:ext cx="8564236" cy="97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In 2017: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 Abeeway became a part of the Actility group.  </a:t>
            </a:r>
          </a:p>
          <a:p>
            <a:pPr algn="l">
              <a:lnSpc>
                <a:spcPts val="399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46698" y="2487811"/>
            <a:ext cx="9137525" cy="5061109"/>
          </a:xfrm>
          <a:custGeom>
            <a:avLst/>
            <a:gdLst/>
            <a:ahLst/>
            <a:cxnLst/>
            <a:rect r="r" b="b" t="t" l="l"/>
            <a:pathLst>
              <a:path h="5061109" w="9137525">
                <a:moveTo>
                  <a:pt x="0" y="0"/>
                </a:moveTo>
                <a:lnTo>
                  <a:pt x="9137525" y="0"/>
                </a:lnTo>
                <a:lnTo>
                  <a:pt x="9137525" y="5061109"/>
                </a:lnTo>
                <a:lnTo>
                  <a:pt x="0" y="50611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13584" y="7905802"/>
            <a:ext cx="13548454" cy="97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Impact of integration: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Enabled Abeeway to expand its global footprint and continue its growth as a key player in the geolocation and IoT sectors.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79262" y="3819572"/>
            <a:ext cx="5493477" cy="2647856"/>
          </a:xfrm>
          <a:custGeom>
            <a:avLst/>
            <a:gdLst/>
            <a:ahLst/>
            <a:cxnLst/>
            <a:rect r="r" b="b" t="t" l="l"/>
            <a:pathLst>
              <a:path h="2647856" w="5493477">
                <a:moveTo>
                  <a:pt x="0" y="0"/>
                </a:moveTo>
                <a:lnTo>
                  <a:pt x="5493477" y="0"/>
                </a:lnTo>
                <a:lnTo>
                  <a:pt x="5493477" y="2647856"/>
                </a:lnTo>
                <a:lnTo>
                  <a:pt x="0" y="264785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1076" y="104775"/>
            <a:ext cx="5789395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ORGANIZATION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1076" y="1114236"/>
            <a:ext cx="17925369" cy="148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Actility is a leading provider of Low Power Wide Area Network (LPWAN) solutions for the Internet of Things (IoT). Their core product, ThingPark, is a network management platform that supports technologies like LoRaWAN, LTE-M, and NB-IoT.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68085" y="9733861"/>
            <a:ext cx="157227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42292" y="3428608"/>
            <a:ext cx="2180921" cy="2280311"/>
          </a:xfrm>
          <a:custGeom>
            <a:avLst/>
            <a:gdLst/>
            <a:ahLst/>
            <a:cxnLst/>
            <a:rect r="r" b="b" t="t" l="l"/>
            <a:pathLst>
              <a:path h="2280311" w="2180921">
                <a:moveTo>
                  <a:pt x="0" y="0"/>
                </a:moveTo>
                <a:lnTo>
                  <a:pt x="2180921" y="0"/>
                </a:lnTo>
                <a:lnTo>
                  <a:pt x="2180921" y="2280312"/>
                </a:lnTo>
                <a:lnTo>
                  <a:pt x="0" y="22803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911685" y="3398629"/>
            <a:ext cx="1674229" cy="2092786"/>
          </a:xfrm>
          <a:custGeom>
            <a:avLst/>
            <a:gdLst/>
            <a:ahLst/>
            <a:cxnLst/>
            <a:rect r="r" b="b" t="t" l="l"/>
            <a:pathLst>
              <a:path h="2092786" w="1674229">
                <a:moveTo>
                  <a:pt x="0" y="0"/>
                </a:moveTo>
                <a:lnTo>
                  <a:pt x="1674229" y="0"/>
                </a:lnTo>
                <a:lnTo>
                  <a:pt x="1674229" y="2092786"/>
                </a:lnTo>
                <a:lnTo>
                  <a:pt x="0" y="20927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56076" y="3398629"/>
            <a:ext cx="2708860" cy="2310291"/>
          </a:xfrm>
          <a:custGeom>
            <a:avLst/>
            <a:gdLst/>
            <a:ahLst/>
            <a:cxnLst/>
            <a:rect r="r" b="b" t="t" l="l"/>
            <a:pathLst>
              <a:path h="2310291" w="2708860">
                <a:moveTo>
                  <a:pt x="0" y="0"/>
                </a:moveTo>
                <a:lnTo>
                  <a:pt x="2708860" y="0"/>
                </a:lnTo>
                <a:lnTo>
                  <a:pt x="2708860" y="2310291"/>
                </a:lnTo>
                <a:lnTo>
                  <a:pt x="0" y="23102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74724" y="5282846"/>
            <a:ext cx="417139" cy="417139"/>
          </a:xfrm>
          <a:custGeom>
            <a:avLst/>
            <a:gdLst/>
            <a:ahLst/>
            <a:cxnLst/>
            <a:rect r="r" b="b" t="t" l="l"/>
            <a:pathLst>
              <a:path h="417139" w="417139">
                <a:moveTo>
                  <a:pt x="0" y="0"/>
                </a:moveTo>
                <a:lnTo>
                  <a:pt x="417138" y="0"/>
                </a:lnTo>
                <a:lnTo>
                  <a:pt x="417138" y="417139"/>
                </a:lnTo>
                <a:lnTo>
                  <a:pt x="0" y="41713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4765" y="298450"/>
            <a:ext cx="4209440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PRODUCTS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765" y="5823220"/>
            <a:ext cx="5080527" cy="350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Micro Tracker:</a:t>
            </a: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Compact, durable device for tracking valuables, people, or pets. </a:t>
            </a:r>
          </a:p>
          <a:p>
            <a:pPr algn="l">
              <a:lnSpc>
                <a:spcPts val="3999"/>
              </a:lnSpc>
            </a:pP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mall size and rechargeable battery.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15511" y="5776574"/>
            <a:ext cx="6439108" cy="400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Smart Badge: </a:t>
            </a: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ID card-format tracker with accurate indoor/outdoor geolocation, SOS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button, and buzzer. </a:t>
            </a:r>
          </a:p>
          <a:p>
            <a:pPr algn="l">
              <a:lnSpc>
                <a:spcPts val="3999"/>
              </a:lnSpc>
            </a:pP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Ideal for workforce safety, zone notifications and rechargeable battery.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24837" y="6010350"/>
            <a:ext cx="5463163" cy="299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Compact Tracker: </a:t>
            </a: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Suited for harsh environments. </a:t>
            </a:r>
          </a:p>
          <a:p>
            <a:pPr algn="l">
              <a:lnSpc>
                <a:spcPts val="3999"/>
              </a:lnSpc>
            </a:pPr>
          </a:p>
          <a:p>
            <a:pPr algn="l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Provides seamless tracking for heavy-duty and primary battery with long battery life.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1208" y="1145331"/>
            <a:ext cx="17417022" cy="97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All trackers perform both indoor and outdoor geolocation using low-power GPS, WiFi-sniffer, and BLE, and they operate on AT2 firmware.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2027" y="2354054"/>
            <a:ext cx="17355384" cy="97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Fused Geolocation: </a:t>
            </a:r>
            <a:r>
              <a:rPr lang="en-US" sz="249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Needed to accurately track locations both indoors (using BLE/Wi-Fi) and outdoors (using Wi-Fi/GNSS).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69618" y="9733861"/>
            <a:ext cx="154161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6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5632579" y="5282846"/>
            <a:ext cx="417139" cy="417139"/>
          </a:xfrm>
          <a:custGeom>
            <a:avLst/>
            <a:gdLst/>
            <a:ahLst/>
            <a:cxnLst/>
            <a:rect r="r" b="b" t="t" l="l"/>
            <a:pathLst>
              <a:path h="417139" w="417139">
                <a:moveTo>
                  <a:pt x="0" y="0"/>
                </a:moveTo>
                <a:lnTo>
                  <a:pt x="417139" y="0"/>
                </a:lnTo>
                <a:lnTo>
                  <a:pt x="417139" y="417139"/>
                </a:lnTo>
                <a:lnTo>
                  <a:pt x="0" y="41713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08728">
            <a:off x="6535232" y="-6077488"/>
            <a:ext cx="15887340" cy="15887340"/>
          </a:xfrm>
          <a:custGeom>
            <a:avLst/>
            <a:gdLst/>
            <a:ahLst/>
            <a:cxnLst/>
            <a:rect r="r" b="b" t="t" l="l"/>
            <a:pathLst>
              <a:path h="15887340" w="15887340">
                <a:moveTo>
                  <a:pt x="0" y="0"/>
                </a:moveTo>
                <a:lnTo>
                  <a:pt x="15887340" y="0"/>
                </a:lnTo>
                <a:lnTo>
                  <a:pt x="15887340" y="15887341"/>
                </a:lnTo>
                <a:lnTo>
                  <a:pt x="0" y="15887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48401">
            <a:off x="15297701" y="384797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82301">
            <a:off x="-5072607" y="6650746"/>
            <a:ext cx="11928886" cy="8231043"/>
          </a:xfrm>
          <a:custGeom>
            <a:avLst/>
            <a:gdLst/>
            <a:ahLst/>
            <a:cxnLst/>
            <a:rect r="r" b="b" t="t" l="l"/>
            <a:pathLst>
              <a:path h="8231043" w="11928886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31369" y="1279339"/>
            <a:ext cx="14823648" cy="4347246"/>
          </a:xfrm>
          <a:custGeom>
            <a:avLst/>
            <a:gdLst/>
            <a:ahLst/>
            <a:cxnLst/>
            <a:rect r="r" b="b" t="t" l="l"/>
            <a:pathLst>
              <a:path h="4347246" w="14823648">
                <a:moveTo>
                  <a:pt x="0" y="0"/>
                </a:moveTo>
                <a:lnTo>
                  <a:pt x="14823648" y="0"/>
                </a:lnTo>
                <a:lnTo>
                  <a:pt x="14823648" y="4347246"/>
                </a:lnTo>
                <a:lnTo>
                  <a:pt x="0" y="43472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5806" y="346917"/>
            <a:ext cx="10206533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THINGPARK ARCHITECTURE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1076" y="5756275"/>
            <a:ext cx="17604243" cy="350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Common hardware and share a unified backend for data collection and analysis.</a:t>
            </a:r>
          </a:p>
          <a:p>
            <a:pPr algn="just">
              <a:lnSpc>
                <a:spcPts val="3999"/>
              </a:lnSpc>
            </a:pPr>
          </a:p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ThingParkX Location Engine:</a:t>
            </a:r>
            <a:r>
              <a:rPr lang="en-US" sz="2499">
                <a:solidFill>
                  <a:srgbClr val="004AAD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Enhances accuracy by integrating LP-GPS, Wi-Fi, and BLE. Uses advanced post-processing algorithms for precise location data.</a:t>
            </a:r>
          </a:p>
          <a:p>
            <a:pPr algn="just">
              <a:lnSpc>
                <a:spcPts val="3999"/>
              </a:lnSpc>
            </a:pPr>
          </a:p>
          <a:p>
            <a:pPr algn="just">
              <a:lnSpc>
                <a:spcPts val="3999"/>
              </a:lnSpc>
              <a:spcBef>
                <a:spcPct val="0"/>
              </a:spcBef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Management Tools:</a:t>
            </a:r>
            <a:r>
              <a:rPr lang="en-US" sz="2499">
                <a:solidFill>
                  <a:srgbClr val="004AAD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Abeeway Device Manager and mobile app allow configuration and behavior management, facilitating the encoding and decoding of tracker payloads.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671682" y="9733861"/>
            <a:ext cx="150032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073461">
            <a:off x="-9281995" y="-5154521"/>
            <a:ext cx="17617704" cy="17617704"/>
          </a:xfrm>
          <a:custGeom>
            <a:avLst/>
            <a:gdLst/>
            <a:ahLst/>
            <a:cxnLst/>
            <a:rect r="r" b="b" t="t" l="l"/>
            <a:pathLst>
              <a:path h="17617704" w="17617704">
                <a:moveTo>
                  <a:pt x="0" y="0"/>
                </a:moveTo>
                <a:lnTo>
                  <a:pt x="17617703" y="0"/>
                </a:lnTo>
                <a:lnTo>
                  <a:pt x="17617703" y="17617703"/>
                </a:lnTo>
                <a:lnTo>
                  <a:pt x="0" y="176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4761" y="416862"/>
            <a:ext cx="9833219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OBJECTIVE OF INTERNSHIP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-5400000">
            <a:off x="8778703" y="-4549008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828434" y="5867539"/>
            <a:ext cx="3963630" cy="3220449"/>
          </a:xfrm>
          <a:custGeom>
            <a:avLst/>
            <a:gdLst/>
            <a:ahLst/>
            <a:cxnLst/>
            <a:rect r="r" b="b" t="t" l="l"/>
            <a:pathLst>
              <a:path h="3220449" w="3963630">
                <a:moveTo>
                  <a:pt x="0" y="0"/>
                </a:moveTo>
                <a:lnTo>
                  <a:pt x="3963630" y="0"/>
                </a:lnTo>
                <a:lnTo>
                  <a:pt x="3963630" y="3220449"/>
                </a:lnTo>
                <a:lnTo>
                  <a:pt x="0" y="32204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4761" y="1644788"/>
            <a:ext cx="8187116" cy="703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Previ</a:t>
            </a: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ous Tracker Models: </a:t>
            </a:r>
          </a:p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LoRa transceiver, Application MCU, GNSS receiver, Wi-Fi transceiver, BLE transceiver were individually mounted on the PCB.</a:t>
            </a:r>
          </a:p>
          <a:p>
            <a:pPr algn="just">
              <a:lnSpc>
                <a:spcPts val="3999"/>
              </a:lnSpc>
            </a:pPr>
          </a:p>
          <a:p>
            <a:pPr algn="just">
              <a:lnSpc>
                <a:spcPts val="3999"/>
              </a:lnSpc>
            </a:pPr>
          </a:p>
          <a:p>
            <a:pPr algn="just">
              <a:lnSpc>
                <a:spcPts val="3999"/>
              </a:lnSpc>
            </a:pPr>
            <a:r>
              <a:rPr lang="en-US" sz="2499">
                <a:solidFill>
                  <a:srgbClr val="0097B2"/>
                </a:solidFill>
                <a:latin typeface="Lexend Deca"/>
                <a:ea typeface="Lexend Deca"/>
                <a:cs typeface="Lexend Deca"/>
                <a:sym typeface="Lexend Deca"/>
              </a:rPr>
              <a:t>New Geolocation Module: </a:t>
            </a:r>
          </a:p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Co-developed by Abeeway and Murata.</a:t>
            </a:r>
          </a:p>
          <a:p>
            <a:pPr algn="just">
              <a:lnSpc>
                <a:spcPts val="3999"/>
              </a:lnSpc>
            </a:pPr>
          </a:p>
          <a:p>
            <a:pPr algn="just" marL="539749" indent="-269875" lvl="1">
              <a:lnSpc>
                <a:spcPts val="3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It integrates the LR1110 transceiver (Lora/WIFI sniffer), STM32WB chipset (BLE and MCU), and GNSS receiver into one compact unit, requiring the new AT3 firmware.</a:t>
            </a:r>
          </a:p>
          <a:p>
            <a:pPr algn="just">
              <a:lnSpc>
                <a:spcPts val="3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240930" y="1708134"/>
            <a:ext cx="9047070" cy="3502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</a:pPr>
            <a:r>
              <a:rPr lang="en-US" sz="249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The transition to the AT3 firmware requires thorough testing to ensure that the complex </a:t>
            </a:r>
            <a:r>
              <a:rPr lang="en-US" sz="249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integrated module performs efficiently and reliably.</a:t>
            </a:r>
          </a:p>
          <a:p>
            <a:pPr algn="l">
              <a:lnSpc>
                <a:spcPts val="3995"/>
              </a:lnSpc>
            </a:pPr>
          </a:p>
          <a:p>
            <a:pPr algn="l" marL="539092" indent="-269546" lvl="1">
              <a:lnSpc>
                <a:spcPts val="3995"/>
              </a:lnSpc>
              <a:buFont typeface="Arial"/>
              <a:buChar char="•"/>
            </a:pPr>
            <a:r>
              <a:rPr lang="en-US" sz="249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Automated testing tool</a:t>
            </a:r>
          </a:p>
          <a:p>
            <a:pPr algn="l" marL="539092" indent="-269546" lvl="1">
              <a:lnSpc>
                <a:spcPts val="3995"/>
              </a:lnSpc>
              <a:buFont typeface="Arial"/>
              <a:buChar char="•"/>
            </a:pPr>
            <a:r>
              <a:rPr lang="en-US" sz="249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User interface</a:t>
            </a:r>
          </a:p>
          <a:p>
            <a:pPr algn="l" marL="539092" indent="-269546" lvl="1">
              <a:lnSpc>
                <a:spcPts val="3995"/>
              </a:lnSpc>
              <a:buFont typeface="Arial"/>
              <a:buChar char="•"/>
            </a:pPr>
            <a:r>
              <a:rPr lang="en-US" sz="249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Validate AT3 firmware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666551" y="9733861"/>
            <a:ext cx="160294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2631" y="446465"/>
            <a:ext cx="8471707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9"/>
              </a:lnSpc>
            </a:pPr>
            <a:r>
              <a:rPr lang="en-US" sz="5499" b="true">
                <a:solidFill>
                  <a:srgbClr val="004AAD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PROJECT DESCRIPTION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08573" y="1669325"/>
            <a:ext cx="16316763" cy="6924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1990" indent="-285995" lvl="1">
              <a:lnSpc>
                <a:spcPts val="4238"/>
              </a:lnSpc>
              <a:buFont typeface="Arial"/>
              <a:buChar char="•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Understanding the geoloc module plateform and AT3 Firmware.</a:t>
            </a:r>
          </a:p>
          <a:p>
            <a:pPr algn="just">
              <a:lnSpc>
                <a:spcPts val="4238"/>
              </a:lnSpc>
            </a:pPr>
          </a:p>
          <a:p>
            <a:pPr algn="just" marL="571990" indent="-285995" lvl="1">
              <a:lnSpc>
                <a:spcPts val="4238"/>
              </a:lnSpc>
              <a:buFont typeface="Arial"/>
              <a:buChar char="•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Developed a generic QA core algorithm for automated testing.</a:t>
            </a:r>
          </a:p>
          <a:p>
            <a:pPr algn="just">
              <a:lnSpc>
                <a:spcPts val="4238"/>
              </a:lnSpc>
            </a:pPr>
          </a:p>
          <a:p>
            <a:pPr algn="just" marL="571990" indent="-285995" lvl="1">
              <a:lnSpc>
                <a:spcPts val="4238"/>
              </a:lnSpc>
              <a:buFont typeface="Arial"/>
              <a:buChar char="•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Developed a user interface to facilitate access to the generic QA core algorithm.</a:t>
            </a:r>
          </a:p>
          <a:p>
            <a:pPr algn="just">
              <a:lnSpc>
                <a:spcPts val="4238"/>
              </a:lnSpc>
            </a:pPr>
          </a:p>
          <a:p>
            <a:pPr algn="just" marL="571990" indent="-285995" lvl="1">
              <a:lnSpc>
                <a:spcPts val="4238"/>
              </a:lnSpc>
              <a:buFont typeface="Arial"/>
              <a:buChar char="•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Validated firmware functionalities with the generic QA core algorithm:</a:t>
            </a:r>
          </a:p>
          <a:p>
            <a:pPr algn="just" marL="1715969" indent="-428992" lvl="3">
              <a:lnSpc>
                <a:spcPts val="4238"/>
              </a:lnSpc>
              <a:buFont typeface="Arial"/>
              <a:buChar char="￭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Validated payload data.</a:t>
            </a:r>
          </a:p>
          <a:p>
            <a:pPr algn="just" marL="1715969" indent="-428992" lvl="3">
              <a:lnSpc>
                <a:spcPts val="4238"/>
              </a:lnSpc>
              <a:buFont typeface="Arial"/>
              <a:buChar char="￭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Validated </a:t>
            </a: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geolocation acquisitions.</a:t>
            </a:r>
          </a:p>
          <a:p>
            <a:pPr algn="just" marL="1715969" indent="-428992" lvl="3">
              <a:lnSpc>
                <a:spcPts val="4238"/>
              </a:lnSpc>
              <a:buFont typeface="Arial"/>
              <a:buChar char="￭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Validated uplink functionality using MQTT.</a:t>
            </a:r>
          </a:p>
          <a:p>
            <a:pPr algn="just" marL="1715969" indent="-428992" lvl="3">
              <a:lnSpc>
                <a:spcPts val="4238"/>
              </a:lnSpc>
              <a:buFont typeface="Arial"/>
              <a:buChar char="￭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Validated downlink functionality using MQTT.</a:t>
            </a:r>
          </a:p>
          <a:p>
            <a:pPr algn="just">
              <a:lnSpc>
                <a:spcPts val="4238"/>
              </a:lnSpc>
            </a:pPr>
          </a:p>
          <a:p>
            <a:pPr algn="just" marL="571990" indent="-285995" lvl="1">
              <a:lnSpc>
                <a:spcPts val="4238"/>
              </a:lnSpc>
              <a:buFont typeface="Arial"/>
              <a:buChar char="•"/>
            </a:pPr>
            <a:r>
              <a:rPr lang="en-US" sz="2649">
                <a:solidFill>
                  <a:srgbClr val="2E2E2E"/>
                </a:solidFill>
                <a:latin typeface="Lexend Deca"/>
                <a:ea typeface="Lexend Deca"/>
                <a:cs typeface="Lexend Deca"/>
                <a:sym typeface="Lexend Deca"/>
              </a:rPr>
              <a:t>Documented and released the QA automation tool.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3987423">
            <a:off x="12625695" y="7261552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1076" y="9455335"/>
            <a:ext cx="1804489" cy="760981"/>
          </a:xfrm>
          <a:custGeom>
            <a:avLst/>
            <a:gdLst/>
            <a:ahLst/>
            <a:cxnLst/>
            <a:rect r="r" b="b" t="t" l="l"/>
            <a:pathLst>
              <a:path h="760981" w="1804489">
                <a:moveTo>
                  <a:pt x="0" y="0"/>
                </a:moveTo>
                <a:lnTo>
                  <a:pt x="1804490" y="0"/>
                </a:lnTo>
                <a:lnTo>
                  <a:pt x="1804490" y="760981"/>
                </a:lnTo>
                <a:lnTo>
                  <a:pt x="0" y="760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4698" y="9191625"/>
            <a:ext cx="2540638" cy="1024691"/>
          </a:xfrm>
          <a:custGeom>
            <a:avLst/>
            <a:gdLst/>
            <a:ahLst/>
            <a:cxnLst/>
            <a:rect r="r" b="b" t="t" l="l"/>
            <a:pathLst>
              <a:path h="1024691" w="2540638">
                <a:moveTo>
                  <a:pt x="0" y="0"/>
                </a:moveTo>
                <a:lnTo>
                  <a:pt x="2540638" y="0"/>
                </a:lnTo>
                <a:lnTo>
                  <a:pt x="2540638" y="1024691"/>
                </a:lnTo>
                <a:lnTo>
                  <a:pt x="0" y="1024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670444" y="9733861"/>
            <a:ext cx="152509" cy="29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9"/>
              </a:lnSpc>
              <a:spcBef>
                <a:spcPct val="0"/>
              </a:spcBef>
            </a:pPr>
            <a:r>
              <a:rPr lang="en-US" sz="217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DAGOGZOaUPc</dc:identifier>
  <dcterms:modified xsi:type="dcterms:W3CDTF">2011-08-01T06:04:30Z</dcterms:modified>
  <cp:revision>1</cp:revision>
  <dc:title>Modern and Minimal Company Profile Presentation</dc:title>
</cp:coreProperties>
</file>

<file path=docProps/thumbnail.jpeg>
</file>